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Proxima Nova Extrabold"/>
      <p:bold r:id="rId26"/>
    </p:embeddedFont>
    <p:embeddedFont>
      <p:font typeface="Rubik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gRV8/3DqDaDfHronMuhXxEAT7kz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ałgorzata Šlachtová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La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ProximaNovaExtrabold-bold.fntdata"/><Relationship Id="rId25" Type="http://schemas.openxmlformats.org/officeDocument/2006/relationships/font" Target="fonts/Lato-boldItalic.fntdata"/><Relationship Id="rId28" Type="http://schemas.openxmlformats.org/officeDocument/2006/relationships/font" Target="fonts/Rubik-bold.fntdata"/><Relationship Id="rId27" Type="http://schemas.openxmlformats.org/officeDocument/2006/relationships/font" Target="fonts/Rubik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ubik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Rubik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11-12T16:06:56.857">
    <p:pos x="2966" y="831"/>
    <p:text>8 674
9 334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RsZCnn4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a48270a01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fa48270a01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6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28950" y="-1480097"/>
            <a:ext cx="4986599" cy="484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150" y="3161725"/>
            <a:ext cx="4174249" cy="40558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40" Type="http://schemas.openxmlformats.org/officeDocument/2006/relationships/image" Target="../media/image59.png"/><Relationship Id="rId20" Type="http://schemas.openxmlformats.org/officeDocument/2006/relationships/image" Target="../media/image53.png"/><Relationship Id="rId42" Type="http://schemas.openxmlformats.org/officeDocument/2006/relationships/image" Target="../media/image68.png"/><Relationship Id="rId41" Type="http://schemas.openxmlformats.org/officeDocument/2006/relationships/image" Target="../media/image60.png"/><Relationship Id="rId22" Type="http://schemas.openxmlformats.org/officeDocument/2006/relationships/image" Target="../media/image48.png"/><Relationship Id="rId44" Type="http://schemas.openxmlformats.org/officeDocument/2006/relationships/image" Target="../media/image65.png"/><Relationship Id="rId21" Type="http://schemas.openxmlformats.org/officeDocument/2006/relationships/hyperlink" Target="https://www.ekomi-pl.com/opinie-shopDent.html" TargetMode="External"/><Relationship Id="rId43" Type="http://schemas.openxmlformats.org/officeDocument/2006/relationships/image" Target="../media/image70.png"/><Relationship Id="rId24" Type="http://schemas.openxmlformats.org/officeDocument/2006/relationships/image" Target="../media/image54.png"/><Relationship Id="rId23" Type="http://schemas.openxmlformats.org/officeDocument/2006/relationships/hyperlink" Target="https://www.ekomi-pl.com/opinie-ministerstwogadzetow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ekomi-pl.com/opinie-lancerto.html" TargetMode="External"/><Relationship Id="rId4" Type="http://schemas.openxmlformats.org/officeDocument/2006/relationships/image" Target="../media/image50.png"/><Relationship Id="rId9" Type="http://schemas.openxmlformats.org/officeDocument/2006/relationships/hyperlink" Target="https://www.ekomi-pl.com/opinie-perfumy.html" TargetMode="External"/><Relationship Id="rId26" Type="http://schemas.openxmlformats.org/officeDocument/2006/relationships/image" Target="../media/image56.png"/><Relationship Id="rId25" Type="http://schemas.openxmlformats.org/officeDocument/2006/relationships/hyperlink" Target="https://www.ekomi-pl.com/opinie-oknadebow.html" TargetMode="External"/><Relationship Id="rId28" Type="http://schemas.openxmlformats.org/officeDocument/2006/relationships/image" Target="../media/image58.png"/><Relationship Id="rId27" Type="http://schemas.openxmlformats.org/officeDocument/2006/relationships/hyperlink" Target="https://www.ekomi-pl.com/opinie-moodo.pl.html" TargetMode="External"/><Relationship Id="rId5" Type="http://schemas.openxmlformats.org/officeDocument/2006/relationships/hyperlink" Target="https://www.ekomi-pl.com/opinie-stiga-pl.html" TargetMode="External"/><Relationship Id="rId6" Type="http://schemas.openxmlformats.org/officeDocument/2006/relationships/image" Target="../media/image55.png"/><Relationship Id="rId29" Type="http://schemas.openxmlformats.org/officeDocument/2006/relationships/hyperlink" Target="https://www.ekomi-pl.com/opinie-pinkorblue-pl.html" TargetMode="External"/><Relationship Id="rId7" Type="http://schemas.openxmlformats.org/officeDocument/2006/relationships/hyperlink" Target="https://www.ekomi-pl.com/opinie-panitorbalska.pl.html" TargetMode="External"/><Relationship Id="rId8" Type="http://schemas.openxmlformats.org/officeDocument/2006/relationships/image" Target="../media/image39.png"/><Relationship Id="rId31" Type="http://schemas.openxmlformats.org/officeDocument/2006/relationships/hyperlink" Target="https://www.ekomi-pl.com/opinie-primagran.pl.html" TargetMode="External"/><Relationship Id="rId30" Type="http://schemas.openxmlformats.org/officeDocument/2006/relationships/image" Target="../media/image62.png"/><Relationship Id="rId11" Type="http://schemas.openxmlformats.org/officeDocument/2006/relationships/hyperlink" Target="https://www.ekomi-pl.com/opinie-deichmanncom-pl.html" TargetMode="External"/><Relationship Id="rId33" Type="http://schemas.openxmlformats.org/officeDocument/2006/relationships/hyperlink" Target="https://www.ekomi-pl.com/opinie-born2be.html" TargetMode="External"/><Relationship Id="rId10" Type="http://schemas.openxmlformats.org/officeDocument/2006/relationships/image" Target="../media/image52.png"/><Relationship Id="rId32" Type="http://schemas.openxmlformats.org/officeDocument/2006/relationships/image" Target="../media/image61.png"/><Relationship Id="rId13" Type="http://schemas.openxmlformats.org/officeDocument/2006/relationships/hyperlink" Target="https://www.ekomi-pl.com/opinie-apaczka.html" TargetMode="External"/><Relationship Id="rId35" Type="http://schemas.openxmlformats.org/officeDocument/2006/relationships/image" Target="../media/image64.png"/><Relationship Id="rId12" Type="http://schemas.openxmlformats.org/officeDocument/2006/relationships/image" Target="../media/image43.png"/><Relationship Id="rId34" Type="http://schemas.openxmlformats.org/officeDocument/2006/relationships/image" Target="../media/image57.png"/><Relationship Id="rId15" Type="http://schemas.openxmlformats.org/officeDocument/2006/relationships/hyperlink" Target="https://www.ekomi-pl.com/opinie-mylaborell.html" TargetMode="External"/><Relationship Id="rId37" Type="http://schemas.openxmlformats.org/officeDocument/2006/relationships/image" Target="../media/image69.png"/><Relationship Id="rId14" Type="http://schemas.openxmlformats.org/officeDocument/2006/relationships/image" Target="../media/image51.png"/><Relationship Id="rId36" Type="http://schemas.openxmlformats.org/officeDocument/2006/relationships/hyperlink" Target="https://www.ekomi-pl.com/opinie-materace_dla_ciebie.html" TargetMode="External"/><Relationship Id="rId17" Type="http://schemas.openxmlformats.org/officeDocument/2006/relationships/hyperlink" Target="https://www.ekomi-pl.com/opinie-czasnabuty.html" TargetMode="External"/><Relationship Id="rId39" Type="http://schemas.openxmlformats.org/officeDocument/2006/relationships/image" Target="../media/image63.png"/><Relationship Id="rId16" Type="http://schemas.openxmlformats.org/officeDocument/2006/relationships/image" Target="../media/image46.png"/><Relationship Id="rId38" Type="http://schemas.openxmlformats.org/officeDocument/2006/relationships/hyperlink" Target="https://www.ekomi-pl.com/opinie-toner_tusz.html" TargetMode="External"/><Relationship Id="rId19" Type="http://schemas.openxmlformats.org/officeDocument/2006/relationships/hyperlink" Target="https://www.ekomi-pl.com/opinie-straganzdrowia.html" TargetMode="External"/><Relationship Id="rId18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7.png"/><Relationship Id="rId4" Type="http://schemas.openxmlformats.org/officeDocument/2006/relationships/hyperlink" Target="mailto:t.kepa@spolehliverecenze.cz" TargetMode="External"/><Relationship Id="rId5" Type="http://schemas.openxmlformats.org/officeDocument/2006/relationships/hyperlink" Target="mailto:t.kepa@spolehliverecenze.cz" TargetMode="External"/><Relationship Id="rId6" Type="http://schemas.openxmlformats.org/officeDocument/2006/relationships/hyperlink" Target="mailto:t.kepa@spolehliverecenze.cz" TargetMode="External"/><Relationship Id="rId7" Type="http://schemas.openxmlformats.org/officeDocument/2006/relationships/image" Target="../media/image6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5" Type="http://schemas.openxmlformats.org/officeDocument/2006/relationships/image" Target="../media/image3.png"/><Relationship Id="rId6" Type="http://schemas.openxmlformats.org/officeDocument/2006/relationships/image" Target="../media/image15.png"/><Relationship Id="rId7" Type="http://schemas.openxmlformats.org/officeDocument/2006/relationships/image" Target="../media/image19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8.png"/><Relationship Id="rId9" Type="http://schemas.openxmlformats.org/officeDocument/2006/relationships/image" Target="../media/image33.png"/><Relationship Id="rId5" Type="http://schemas.openxmlformats.org/officeDocument/2006/relationships/image" Target="../media/image17.png"/><Relationship Id="rId6" Type="http://schemas.openxmlformats.org/officeDocument/2006/relationships/image" Target="../media/image26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36.png"/><Relationship Id="rId9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47.jpg"/><Relationship Id="rId5" Type="http://schemas.openxmlformats.org/officeDocument/2006/relationships/image" Target="../media/image44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/>
          <p:nvPr/>
        </p:nvSpPr>
        <p:spPr>
          <a:xfrm>
            <a:off x="1197600" y="1512150"/>
            <a:ext cx="6748800" cy="10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" sz="2000" u="sng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CASE STUDY</a:t>
            </a:r>
            <a:r>
              <a:rPr b="0" i="0" lang="pl" sz="20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- 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VYTVÁŘENÍ DOBRÉ POVĚSTI ONLINE</a:t>
            </a:r>
            <a:endParaRPr b="0" i="0" sz="2000" u="none" cap="none" strike="noStrike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" sz="14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4267898" y="828044"/>
            <a:ext cx="325800" cy="33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" sz="20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&amp;</a:t>
            </a:r>
            <a:endParaRPr b="1" i="0" sz="20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75" y="3128200"/>
            <a:ext cx="5184851" cy="22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1407825" y="2358050"/>
            <a:ext cx="685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Získávání a prezentování online recenzí </a:t>
            </a:r>
            <a:r>
              <a:rPr lang="pl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 cílem budování důvěry v obchod, zboží, zvýšení prodejů a efektivity reklamních kampaní online.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6248" y="703438"/>
            <a:ext cx="24384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2713" y="489125"/>
            <a:ext cx="22955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13300" y="338600"/>
            <a:ext cx="8451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DŮVĚŘUJÍ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NÁM​</a:t>
            </a:r>
            <a:endParaRPr sz="20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09" name="Google Shape;209;p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7464" y="2220415"/>
            <a:ext cx="1120800" cy="3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66846" y="1314150"/>
            <a:ext cx="849965" cy="31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9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19207" y="1267059"/>
            <a:ext cx="995972" cy="427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52225" y="2204137"/>
            <a:ext cx="866529" cy="31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9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127028" y="2104018"/>
            <a:ext cx="650375" cy="55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19559" y="4150983"/>
            <a:ext cx="958858" cy="26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9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35658" t="0"/>
          <a:stretch/>
        </p:blipFill>
        <p:spPr>
          <a:xfrm>
            <a:off x="6266429" y="2195696"/>
            <a:ext cx="995961" cy="371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9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53790" l="13575" r="12600" t="19623"/>
          <a:stretch/>
        </p:blipFill>
        <p:spPr>
          <a:xfrm>
            <a:off x="3512477" y="4170131"/>
            <a:ext cx="1195475" cy="223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954228" y="3084252"/>
            <a:ext cx="995975" cy="46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33055" l="0" r="0" t="31182"/>
          <a:stretch/>
        </p:blipFill>
        <p:spPr>
          <a:xfrm>
            <a:off x="6245522" y="3164790"/>
            <a:ext cx="1037775" cy="3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404662" y="1319869"/>
            <a:ext cx="719495" cy="32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>
            <a:hlinkClick r:id="rId25"/>
          </p:cNvPr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20126" y="4187529"/>
            <a:ext cx="1195475" cy="1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>
            <a:hlinkClick r:id="rId27"/>
          </p:cNvPr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7640759" y="2230573"/>
            <a:ext cx="952868" cy="30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>
            <a:hlinkClick r:id="rId29"/>
          </p:cNvPr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3750473" y="3017560"/>
            <a:ext cx="719483" cy="596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9">
            <a:hlinkClick r:id="rId31"/>
          </p:cNvPr>
          <p:cNvPicPr preferRelativeResize="0"/>
          <p:nvPr/>
        </p:nvPicPr>
        <p:blipFill rotWithShape="1">
          <a:blip r:embed="rId32">
            <a:alphaModFix/>
          </a:blip>
          <a:srcRect b="0" l="0" r="0" t="0"/>
          <a:stretch/>
        </p:blipFill>
        <p:spPr>
          <a:xfrm>
            <a:off x="570521" y="3175350"/>
            <a:ext cx="1094685" cy="28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 b="13586" l="0" r="0" t="14677"/>
          <a:stretch/>
        </p:blipFill>
        <p:spPr>
          <a:xfrm>
            <a:off x="442038" y="1267066"/>
            <a:ext cx="1351650" cy="4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/>
          <p:cNvPicPr preferRelativeResize="0"/>
          <p:nvPr/>
        </p:nvPicPr>
        <p:blipFill rotWithShape="1">
          <a:blip r:embed="rId35">
            <a:alphaModFix/>
          </a:blip>
          <a:srcRect b="0" l="0" r="0" t="0"/>
          <a:stretch/>
        </p:blipFill>
        <p:spPr>
          <a:xfrm>
            <a:off x="7702744" y="3006141"/>
            <a:ext cx="912440" cy="52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>
            <a:hlinkClick r:id="rId36"/>
          </p:cNvPr>
          <p:cNvPicPr preferRelativeResize="0"/>
          <p:nvPr/>
        </p:nvPicPr>
        <p:blipFill rotWithShape="1">
          <a:blip r:embed="rId37">
            <a:alphaModFix/>
          </a:blip>
          <a:srcRect b="0" l="0" r="0" t="0"/>
          <a:stretch/>
        </p:blipFill>
        <p:spPr>
          <a:xfrm>
            <a:off x="3615113" y="2122300"/>
            <a:ext cx="912450" cy="451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9">
            <a:hlinkClick r:id="rId38"/>
          </p:cNvPr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2138151" y="3109108"/>
            <a:ext cx="1094674" cy="413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0">
            <a:alphaModFix/>
          </a:blip>
          <a:srcRect b="9313" l="10271" r="10287" t="8920"/>
          <a:stretch/>
        </p:blipFill>
        <p:spPr>
          <a:xfrm>
            <a:off x="7847592" y="4004491"/>
            <a:ext cx="539202" cy="55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5154066" y="3983829"/>
            <a:ext cx="596300" cy="5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2264443" y="1363353"/>
            <a:ext cx="719501" cy="23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3512472" y="1264327"/>
            <a:ext cx="866526" cy="414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44">
            <a:alphaModFix/>
          </a:blip>
          <a:srcRect b="0" l="7644" r="7227" t="0"/>
          <a:stretch/>
        </p:blipFill>
        <p:spPr>
          <a:xfrm>
            <a:off x="2229263" y="4128850"/>
            <a:ext cx="912450" cy="30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575" y="3170300"/>
            <a:ext cx="5184851" cy="222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/>
          <p:nvPr/>
        </p:nvSpPr>
        <p:spPr>
          <a:xfrm>
            <a:off x="3205825" y="1476475"/>
            <a:ext cx="28800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Tomasz Kępa</a:t>
            </a:r>
            <a:endParaRPr b="0" i="0" sz="2000" u="none" cap="none" strike="noStrike">
              <a:solidFill>
                <a:srgbClr val="000000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" sz="1200" u="none" cap="none" strike="noStrike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Product Manager</a:t>
            </a:r>
            <a:endParaRPr b="0" i="0" sz="1200" u="none" cap="none" strike="noStrike">
              <a:solidFill>
                <a:srgbClr val="99999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 u="sng">
                <a:solidFill>
                  <a:schemeClr val="hlink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4"/>
              </a:rPr>
              <a:t>t</a:t>
            </a:r>
            <a:r>
              <a:rPr b="0" i="0" lang="pl" sz="1200" u="sng" cap="none" strike="noStrike">
                <a:solidFill>
                  <a:schemeClr val="hlink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5"/>
              </a:rPr>
              <a:t>.kepa@</a:t>
            </a:r>
            <a:r>
              <a:rPr lang="pl" sz="1200" u="sng">
                <a:solidFill>
                  <a:schemeClr val="hlink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6"/>
              </a:rPr>
              <a:t>spolehliverecenze.cz</a:t>
            </a:r>
            <a:br>
              <a:rPr lang="pl" sz="1200"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b="0" i="0" lang="pl" sz="12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</a:t>
            </a:r>
            <a:r>
              <a:rPr b="0" i="0" lang="pl" sz="1200" u="none" cap="none" strike="noStrike">
                <a:solidFill>
                  <a:srgbClr val="EFEFEF"/>
                </a:solidFill>
                <a:latin typeface="Proxima Nova"/>
                <a:ea typeface="Proxima Nova"/>
                <a:cs typeface="Proxima Nova"/>
                <a:sym typeface="Proxima Nova"/>
              </a:rPr>
              <a:t>/</a:t>
            </a:r>
            <a:r>
              <a:rPr b="0" i="0" lang="pl" sz="12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</a:t>
            </a:r>
            <a:r>
              <a:rPr lang="pl" sz="12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+420 </a:t>
            </a:r>
            <a:r>
              <a:rPr b="0" i="0" lang="pl" sz="1200" u="none" cap="none" strike="noStrike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7</a:t>
            </a:r>
            <a:r>
              <a:rPr lang="pl" sz="12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32</a:t>
            </a:r>
            <a:r>
              <a:rPr b="0" i="0" lang="pl" sz="1200" u="none" cap="none" strike="noStrike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12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579</a:t>
            </a:r>
            <a:r>
              <a:rPr b="0" i="0" lang="pl" sz="1200" u="none" cap="none" strike="noStrike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12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078</a:t>
            </a:r>
            <a:endParaRPr b="0" i="0" sz="1200" u="none" cap="none" strike="noStrike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239" name="Google Shape;239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46050" y="304950"/>
            <a:ext cx="2451900" cy="5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5339700" y="-345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5676875" y="4224176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692 +</a:t>
            </a:r>
            <a:b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recenzí u vizitky Google​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7333875" y="4224176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55%</a:t>
            </a:r>
            <a: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vyžádané vs. získané​ 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recenze 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676875" y="28315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24 786 +</a:t>
            </a:r>
            <a: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hodnocení prodejce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7333875" y="28315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25 389 +</a:t>
            </a:r>
            <a:b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produktových recenzí​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1" name="Google Shape;71;p2"/>
          <p:cNvGrpSpPr/>
          <p:nvPr/>
        </p:nvGrpSpPr>
        <p:grpSpPr>
          <a:xfrm>
            <a:off x="7333875" y="925235"/>
            <a:ext cx="1527600" cy="1053780"/>
            <a:chOff x="3975050" y="971431"/>
            <a:chExt cx="1527600" cy="1160295"/>
          </a:xfrm>
        </p:grpSpPr>
        <p:sp>
          <p:nvSpPr>
            <p:cNvPr id="72" name="Google Shape;72;p2"/>
            <p:cNvSpPr txBox="1"/>
            <p:nvPr/>
          </p:nvSpPr>
          <p:spPr>
            <a:xfrm>
              <a:off x="3975050" y="1482526"/>
              <a:ext cx="15276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l" sz="1800" u="none" cap="none" strike="noStrike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  <a:t>50 157 +</a:t>
              </a:r>
              <a:br>
                <a:rPr b="0" i="0" lang="pl" sz="1800" u="none" cap="none" strike="noStrike">
                  <a:solidFill>
                    <a:schemeClr val="dk1"/>
                  </a:solidFill>
                  <a:latin typeface="Proxima Nova Extrabold"/>
                  <a:ea typeface="Proxima Nova Extrabold"/>
                  <a:cs typeface="Proxima Nova Extrabold"/>
                  <a:sym typeface="Proxima Nova Extrabold"/>
                </a:rPr>
              </a:br>
              <a:r>
                <a:rPr lang="pl" sz="12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recenzí​</a:t>
              </a:r>
              <a:endParaRPr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pic>
          <p:nvPicPr>
            <p:cNvPr id="73" name="Google Shape;73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68858" y="97143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" name="Google Shape;74;p2"/>
          <p:cNvSpPr txBox="1"/>
          <p:nvPr/>
        </p:nvSpPr>
        <p:spPr>
          <a:xfrm>
            <a:off x="5703325" y="1389600"/>
            <a:ext cx="16308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3 </a:t>
            </a: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trhy</a:t>
            </a:r>
            <a: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b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</a:br>
            <a:r>
              <a:rPr b="0" i="0" lang="pl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pl, sk, cz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5676875" y="222150"/>
            <a:ext cx="30000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Efekty spolupráce:</a:t>
            </a:r>
            <a:endParaRPr sz="20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2823325" y="2972275"/>
            <a:ext cx="28800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437450" y="1251375"/>
            <a:ext cx="4495500" cy="3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1" lang="pl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“Jsme v naší republice jedním s největších internetových obchodů s botami, který nabízí stylové boty za velmi atraktivní ceny.</a:t>
            </a:r>
            <a:r>
              <a:rPr b="0" i="1" lang="pl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Od začátku na</a:t>
            </a:r>
            <a:r>
              <a:rPr i="1" lang="pl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šeho působení na trhu se snažíme o to, aby si u nás každý našel to svoje.</a:t>
            </a:r>
            <a:r>
              <a:rPr b="0" i="1" lang="pl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i="1" lang="pl" sz="15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Abychom uspokojili i ty nejnáročnější kupující, zavádíme nová řešení, díky nimž je náš internetový obchod pro zákazníky čím dál více přívětivější. Dobře víme, že pohodlná obuv je základem úspěšného dne, a proto nám tolik záleží na tom, aby pro sebe našly ty správné boty nejen elegantní dámy, které milují módní boty, ale také maminky, kterým u obuvi záleží zejména na praktičnosti a pohodlnosti.</a:t>
            </a:r>
            <a:r>
              <a:rPr b="0" i="1" lang="pl" sz="15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”</a:t>
            </a:r>
            <a:endParaRPr b="0" i="1" sz="15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725" y="9004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8725" y="2266063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7675" y="22255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827675" y="36841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48713" y="36841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37438" y="222150"/>
            <a:ext cx="229552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/>
        </p:nvSpPr>
        <p:spPr>
          <a:xfrm>
            <a:off x="266075" y="145600"/>
            <a:ext cx="8451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" sz="30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"Zlaté hvězdičky"</a:t>
            </a:r>
            <a:r>
              <a:rPr lang="pl" sz="3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v Googlu</a:t>
            </a:r>
            <a:endParaRPr sz="3000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89" name="Google Shape;8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74" y="882950"/>
            <a:ext cx="4642375" cy="11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475" y="2283850"/>
            <a:ext cx="3561575" cy="228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2216" y="882950"/>
            <a:ext cx="3656709" cy="41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/>
        </p:nvSpPr>
        <p:spPr>
          <a:xfrm>
            <a:off x="430125" y="414800"/>
            <a:ext cx="62832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EFEKTY</a:t>
            </a:r>
            <a:r>
              <a:rPr lang="pl" sz="29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SPOLUPRÁCE</a:t>
            </a:r>
            <a:endParaRPr b="0" i="0" sz="3000" u="none" cap="none" strike="noStrike">
              <a:solidFill>
                <a:srgbClr val="F6BF2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7" name="Google Shape;97;p4"/>
          <p:cNvSpPr txBox="1"/>
          <p:nvPr/>
        </p:nvSpPr>
        <p:spPr>
          <a:xfrm>
            <a:off x="552438" y="2988000"/>
            <a:ext cx="15915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Cílená 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implementace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472863" y="4328525"/>
            <a:ext cx="15915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www stránky</a:t>
            </a:r>
            <a:r>
              <a:rPr lang="pl" sz="2650">
                <a:solidFill>
                  <a:schemeClr val="dk1"/>
                </a:solidFill>
                <a:highlight>
                  <a:srgbClr val="EDEBE9"/>
                </a:highlight>
              </a:rPr>
              <a:t> 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třetích stran</a:t>
            </a:r>
            <a:endParaRPr b="0" i="0" sz="12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2539400" y="4403400"/>
            <a:ext cx="15915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98% </a:t>
            </a:r>
            <a:endParaRPr b="0" i="0" sz="1800" u="none" cap="none" strike="noStrik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" sz="12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 </a:t>
            </a: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pozitivních recenzí​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2620575" y="2863550"/>
            <a:ext cx="1527600" cy="1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sz="18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Widgety</a:t>
            </a:r>
            <a:r>
              <a:rPr lang="pl" sz="265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pl" sz="2650">
                <a:solidFill>
                  <a:schemeClr val="dk1"/>
                </a:solidFill>
                <a:highlight>
                  <a:srgbClr val="EDEBE9"/>
                </a:highlight>
              </a:rPr>
              <a:t>​</a:t>
            </a:r>
            <a:endParaRPr sz="2650">
              <a:solidFill>
                <a:schemeClr val="dk1"/>
              </a:solidFill>
              <a:highlight>
                <a:srgbClr val="EDEBE9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(recenze na www)​</a:t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489050" y="1647464"/>
            <a:ext cx="1527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" sz="16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Rich Snippets</a:t>
            </a:r>
            <a:endParaRPr b="0" i="0" sz="10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pl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PLA, Google ADS, SEO</a:t>
            </a:r>
            <a:endParaRPr b="0"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633" y="10800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46539" y="10800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2499075" y="1648800"/>
            <a:ext cx="19161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pl" sz="16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Retroactive / Import / Pop-up / e-mail</a:t>
            </a:r>
            <a:endParaRPr b="0" i="0" sz="1000" u="none" cap="none" strike="noStrik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8625" y="379575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65150" y="3794400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2850" y="251518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14375" y="2516400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6629450" y="4894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800" u="none" cap="none" strike="noStrike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czasnabuty.pl / 04/11/2020</a:t>
            </a:r>
            <a:endParaRPr b="0" i="0" sz="800" u="none" cap="none" strike="noStrik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marR="0" rtl="0" algn="l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18265" y="670400"/>
            <a:ext cx="3668735" cy="6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09026" y="1319600"/>
            <a:ext cx="4055275" cy="34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/>
        </p:nvSpPr>
        <p:spPr>
          <a:xfrm>
            <a:off x="7276013" y="3553977"/>
            <a:ext cx="15900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pl" sz="8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 na Google (produktové reklamy, textové reklamy, organické výsledky)</a:t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110875" y="3553964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Integrace Spolehliverecenze.cz s Idosell na základě hotového plug-inu.</a:t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1549663" y="3555870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Systém Spolehliverecenze.cz ​</a:t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automaticky stahuje údaje o objednávkách, na základě kterých připravuje dotazníky a e-maily</a:t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988475" y="3553975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Získané recenze jsou odesílány do panelu Spolehliverecenze.cz a odtud automaticky na všechna důležitá místa:</a:t>
            </a: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4412838" y="3554821"/>
            <a:ext cx="15912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Recenze prodejce do</a:t>
            </a:r>
            <a:b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“widgetu prodejce”</a:t>
            </a:r>
            <a:b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5929000" y="3579480"/>
            <a:ext cx="14100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Recenze produktů na produktové karty. </a:t>
            </a:r>
            <a:br>
              <a:rPr lang="pl" sz="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pl" sz="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Pro Idosell není vyžadována instalace </a:t>
            </a:r>
            <a:r>
              <a:rPr b="1" lang="pl" sz="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žádného dalšího widgetu</a:t>
            </a:r>
            <a:r>
              <a:rPr b="1" lang="pl" sz="800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b="1" i="0" sz="700" u="none" cap="none" strike="noStrik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463" y="3100486"/>
            <a:ext cx="288000" cy="32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83263" y="3104174"/>
            <a:ext cx="324000" cy="3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22050" y="3106336"/>
            <a:ext cx="324000" cy="3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46438" y="3114561"/>
            <a:ext cx="324000" cy="295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9713" y="3106336"/>
            <a:ext cx="324000" cy="31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22988" y="3107411"/>
            <a:ext cx="324000" cy="3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/>
          <p:nvPr/>
        </p:nvSpPr>
        <p:spPr>
          <a:xfrm>
            <a:off x="1389175" y="3248540"/>
            <a:ext cx="455400" cy="3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2836950" y="3248540"/>
            <a:ext cx="455400" cy="3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4268550" y="3248540"/>
            <a:ext cx="455400" cy="3600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727375" y="3248540"/>
            <a:ext cx="455400" cy="3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165663" y="3248540"/>
            <a:ext cx="455400" cy="3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3153125" y="110675"/>
            <a:ext cx="3000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INTEGRACE​</a:t>
            </a:r>
            <a:endParaRPr sz="30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34" name="Google Shape;134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76025" y="4644275"/>
            <a:ext cx="1869725" cy="523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4656" y="1279138"/>
            <a:ext cx="8676945" cy="1639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a48270a01_2_28"/>
          <p:cNvSpPr txBox="1"/>
          <p:nvPr/>
        </p:nvSpPr>
        <p:spPr>
          <a:xfrm>
            <a:off x="346500" y="0"/>
            <a:ext cx="8451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" sz="30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INTEGRACE - </a:t>
            </a:r>
            <a:r>
              <a:rPr lang="pl" sz="3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Google ads a certifikát</a:t>
            </a:r>
            <a:endParaRPr b="0" i="0" sz="3000" u="none" cap="none" strike="noStrik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41" name="Google Shape;141;gfa48270a01_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7150" y="857800"/>
            <a:ext cx="3902751" cy="401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fa48270a01_2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57800"/>
            <a:ext cx="4712349" cy="3154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/>
        </p:nvSpPr>
        <p:spPr>
          <a:xfrm>
            <a:off x="346500" y="0"/>
            <a:ext cx="84510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l" sz="3000" u="none" cap="none" strike="noStrike">
                <a:solidFill>
                  <a:srgbClr val="000000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 </a:t>
            </a:r>
            <a:r>
              <a:rPr lang="pl" sz="3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INTEGRACE - </a:t>
            </a:r>
            <a:r>
              <a:rPr lang="pl" sz="3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widget a certifikát</a:t>
            </a:r>
            <a:endParaRPr b="0" i="0" sz="3000" u="none" cap="none" strike="noStrike">
              <a:solidFill>
                <a:schemeClr val="dk1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50" y="1034650"/>
            <a:ext cx="8797502" cy="3678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5339775" y="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353929" y="338601"/>
            <a:ext cx="46905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PROČ JSOU 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RECENZE DŮLEŽITÉ?​</a:t>
            </a:r>
            <a:endParaRPr sz="20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353925" y="677150"/>
            <a:ext cx="47895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latin typeface="Rubik"/>
                <a:ea typeface="Rubik"/>
                <a:cs typeface="Rubik"/>
                <a:sym typeface="Rubik"/>
              </a:rPr>
              <a:t>Online recenze ovlivňují rozhodovací proces zákazníka</a:t>
            </a:r>
            <a:r>
              <a:rPr lang="pl" sz="1200">
                <a:latin typeface="Rubik"/>
                <a:ea typeface="Rubik"/>
                <a:cs typeface="Rubik"/>
                <a:sym typeface="Rubik"/>
              </a:rPr>
              <a:t> a marketingové ukazatele, proto je tak důležité je sbírat, prezentovat a odesílat do Googlu.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5875250" y="412988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pl" sz="4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92</a:t>
            </a:r>
            <a:r>
              <a:rPr b="1" i="0" lang="pl" sz="22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2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5875250" y="921945"/>
            <a:ext cx="3089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zákazníků připouští, že jejich nákupní rozhodnutí </a:t>
            </a: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ovlivňují recenze dostupné na internetu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5875250" y="1769870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pl" sz="41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84</a:t>
            </a:r>
            <a:r>
              <a:rPr b="1" i="0" lang="pl" sz="21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1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5875250" y="2390623"/>
            <a:ext cx="24057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kupujících </a:t>
            </a: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důvěřuje názorům zveřejněným v obchodě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stejně jako recenzím svých známých​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875250" y="3143700"/>
            <a:ext cx="17430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380</a:t>
            </a:r>
            <a:r>
              <a:rPr b="1" i="0" lang="pl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0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5875250" y="3795100"/>
            <a:ext cx="2867700" cy="8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 tolik se v průměru zvyšuje prodej produktu, pokud má na kartě produktu </a:t>
            </a:r>
            <a:r>
              <a:rPr b="1"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minimálně 20 recenzí</a:t>
            </a:r>
            <a: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b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(u drahých produktů), a o 190 % v případě levnějších produktů (do 1 500 Kč)​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76" y="1822125"/>
            <a:ext cx="629226" cy="5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2625" y="1822125"/>
            <a:ext cx="580823" cy="5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625" y="1822125"/>
            <a:ext cx="580823" cy="5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138" y="1822125"/>
            <a:ext cx="580823" cy="5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288" y="1822125"/>
            <a:ext cx="629226" cy="56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7" name="Google Shape;167;p7"/>
          <p:cNvCxnSpPr/>
          <p:nvPr/>
        </p:nvCxnSpPr>
        <p:spPr>
          <a:xfrm>
            <a:off x="829389" y="2389125"/>
            <a:ext cx="600" cy="2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7"/>
          <p:cNvSpPr txBox="1"/>
          <p:nvPr/>
        </p:nvSpPr>
        <p:spPr>
          <a:xfrm>
            <a:off x="153925" y="2792800"/>
            <a:ext cx="13509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Zvyšte své</a:t>
            </a:r>
            <a:r>
              <a:rPr lang="pl" sz="1200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prodeje </a:t>
            </a:r>
            <a:r>
              <a:rPr lang="pl" sz="1200">
                <a:solidFill>
                  <a:schemeClr val="dk1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až o </a:t>
            </a:r>
            <a:r>
              <a:rPr b="1" lang="pl" sz="1200">
                <a:solidFill>
                  <a:srgbClr val="FFAB40"/>
                </a:solidFill>
                <a:highlight>
                  <a:schemeClr val="lt1"/>
                </a:highlight>
                <a:latin typeface="Rubik"/>
                <a:ea typeface="Rubik"/>
                <a:cs typeface="Rubik"/>
                <a:sym typeface="Rubik"/>
              </a:rPr>
              <a:t>5-10%</a:t>
            </a:r>
            <a:endParaRPr b="1" sz="1200">
              <a:solidFill>
                <a:srgbClr val="FFAB40"/>
              </a:solidFill>
              <a:highlight>
                <a:schemeClr val="lt1"/>
              </a:highlight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69" name="Google Shape;169;p7"/>
          <p:cNvCxnSpPr/>
          <p:nvPr/>
        </p:nvCxnSpPr>
        <p:spPr>
          <a:xfrm flipH="1">
            <a:off x="1650126" y="2464425"/>
            <a:ext cx="12600" cy="148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7"/>
          <p:cNvSpPr txBox="1"/>
          <p:nvPr/>
        </p:nvSpPr>
        <p:spPr>
          <a:xfrm>
            <a:off x="1041575" y="3990575"/>
            <a:ext cx="12297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Získejte až o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FFAB40"/>
                </a:solidFill>
                <a:latin typeface="Rubik"/>
                <a:ea typeface="Rubik"/>
                <a:cs typeface="Rubik"/>
                <a:sym typeface="Rubik"/>
              </a:rPr>
              <a:t>200-300%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více recenzí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1" name="Google Shape;171;p7"/>
          <p:cNvSpPr txBox="1"/>
          <p:nvPr/>
        </p:nvSpPr>
        <p:spPr>
          <a:xfrm>
            <a:off x="1680338" y="2761275"/>
            <a:ext cx="15054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Navyšte až o </a:t>
            </a:r>
            <a:r>
              <a:rPr b="1" lang="pl" sz="1200">
                <a:solidFill>
                  <a:srgbClr val="FFAB40"/>
                </a:solidFill>
                <a:latin typeface="Rubik"/>
                <a:ea typeface="Rubik"/>
                <a:cs typeface="Rubik"/>
                <a:sym typeface="Rubik"/>
              </a:rPr>
              <a:t>20%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pohyb </a:t>
            </a: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na svých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stránkách</a:t>
            </a:r>
            <a:endParaRPr b="1" sz="1200">
              <a:solidFill>
                <a:srgbClr val="333333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2" name="Google Shape;172;p7"/>
          <p:cNvCxnSpPr/>
          <p:nvPr/>
        </p:nvCxnSpPr>
        <p:spPr>
          <a:xfrm>
            <a:off x="2432726" y="2433300"/>
            <a:ext cx="600" cy="2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7"/>
          <p:cNvCxnSpPr/>
          <p:nvPr/>
        </p:nvCxnSpPr>
        <p:spPr>
          <a:xfrm flipH="1">
            <a:off x="3243614" y="2464425"/>
            <a:ext cx="12600" cy="148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" name="Google Shape;174;p7"/>
          <p:cNvSpPr txBox="1"/>
          <p:nvPr/>
        </p:nvSpPr>
        <p:spPr>
          <a:xfrm>
            <a:off x="2378425" y="4022325"/>
            <a:ext cx="17430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Snižte své náklady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na Google reklamy až o</a:t>
            </a:r>
            <a:r>
              <a:rPr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1" lang="pl" sz="1200">
                <a:solidFill>
                  <a:srgbClr val="FFAB40"/>
                </a:solidFill>
                <a:latin typeface="Rubik"/>
                <a:ea typeface="Rubik"/>
                <a:cs typeface="Rubik"/>
                <a:sym typeface="Rubik"/>
              </a:rPr>
              <a:t>50%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175" name="Google Shape;175;p7"/>
          <p:cNvCxnSpPr/>
          <p:nvPr/>
        </p:nvCxnSpPr>
        <p:spPr>
          <a:xfrm>
            <a:off x="4036051" y="2429850"/>
            <a:ext cx="600" cy="28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7"/>
          <p:cNvSpPr txBox="1"/>
          <p:nvPr/>
        </p:nvSpPr>
        <p:spPr>
          <a:xfrm>
            <a:off x="3314100" y="2713650"/>
            <a:ext cx="1618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Recenze pro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200">
                <a:solidFill>
                  <a:srgbClr val="333333"/>
                </a:solidFill>
                <a:latin typeface="Rubik"/>
                <a:ea typeface="Rubik"/>
                <a:cs typeface="Rubik"/>
                <a:sym typeface="Rubik"/>
              </a:rPr>
              <a:t>Google Moje Firma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/>
          <p:nvPr/>
        </p:nvSpPr>
        <p:spPr>
          <a:xfrm>
            <a:off x="5339775" y="0"/>
            <a:ext cx="3804300" cy="5150400"/>
          </a:xfrm>
          <a:prstGeom prst="rect">
            <a:avLst/>
          </a:prstGeom>
          <a:solidFill>
            <a:srgbClr val="F6BF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353929" y="338601"/>
            <a:ext cx="4690500" cy="2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" sz="20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PROČ ZVOLIT </a:t>
            </a:r>
            <a:r>
              <a:rPr lang="pl" sz="2000">
                <a:solidFill>
                  <a:srgbClr val="F6BF25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Spolehliverecenze.cz?​</a:t>
            </a:r>
            <a:endParaRPr sz="2000">
              <a:solidFill>
                <a:srgbClr val="F6BF25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183" name="Google Shape;183;p8"/>
          <p:cNvSpPr txBox="1"/>
          <p:nvPr/>
        </p:nvSpPr>
        <p:spPr>
          <a:xfrm>
            <a:off x="228475" y="677150"/>
            <a:ext cx="46905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Zasloužíte si nejkomplexnější řešení</a:t>
            </a: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které pro vás získá nejvíce pozitivních recenzí a navíc vám umožní je efektivně spravovat a komunikovat. 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4" name="Google Shape;184;p8"/>
          <p:cNvSpPr txBox="1"/>
          <p:nvPr/>
        </p:nvSpPr>
        <p:spPr>
          <a:xfrm>
            <a:off x="5875250" y="565388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95</a:t>
            </a:r>
            <a:r>
              <a:rPr b="1" i="0" lang="pl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0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5" name="Google Shape;185;p8"/>
          <p:cNvSpPr txBox="1"/>
          <p:nvPr/>
        </p:nvSpPr>
        <p:spPr>
          <a:xfrm>
            <a:off x="5840000" y="1003875"/>
            <a:ext cx="3089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námi získaných </a:t>
            </a: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recenzí je pozitivních​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5875250" y="1769870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42</a:t>
            </a:r>
            <a:r>
              <a:rPr b="1" i="0" lang="pl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0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7" name="Google Shape;187;p8"/>
          <p:cNvSpPr txBox="1"/>
          <p:nvPr/>
        </p:nvSpPr>
        <p:spPr>
          <a:xfrm>
            <a:off x="5875275" y="2461363"/>
            <a:ext cx="26994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klientů v odpovědi na naši žádost zašle hodnocení (obecný průměr je 10–15%)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5875250" y="3219141"/>
            <a:ext cx="1398900" cy="5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l" sz="4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30</a:t>
            </a:r>
            <a:r>
              <a:rPr b="1" i="0" lang="pl" sz="2000" u="none" cap="none" strike="noStrik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%</a:t>
            </a:r>
            <a:endParaRPr b="0" i="0" sz="2000" u="none" cap="none" strike="noStrike">
              <a:solidFill>
                <a:srgbClr val="F6BF25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9" name="Google Shape;189;p8"/>
          <p:cNvSpPr txBox="1"/>
          <p:nvPr/>
        </p:nvSpPr>
        <p:spPr>
          <a:xfrm>
            <a:off x="5875250" y="3878082"/>
            <a:ext cx="2669400" cy="80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 tolik roste </a:t>
            </a:r>
            <a:r>
              <a:rPr b="1"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průměrný počet návštěv</a:t>
            </a:r>
            <a:r>
              <a:rPr lang="pl" sz="1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na webových stránkách díky efektivnímu získávání recenzí a zobrazování „zlatých hvězdiček“ na Googlu</a:t>
            </a:r>
            <a:endParaRPr sz="1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305450" y="3282948"/>
            <a:ext cx="15276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Rychlá 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integrace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1940175" y="3283200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Důvěřuje nám 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400+ firem​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839" y="384113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7733" y="2728138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/>
        </p:nvSpPr>
        <p:spPr>
          <a:xfrm>
            <a:off x="1901625" y="4543050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Podpora</a:t>
            </a:r>
            <a:b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</a:b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26 jazyků​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5" name="Google Shape;195;p8"/>
          <p:cNvSpPr txBox="1"/>
          <p:nvPr/>
        </p:nvSpPr>
        <p:spPr>
          <a:xfrm>
            <a:off x="3565300" y="4543200"/>
            <a:ext cx="15951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4 způsoby 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sběru recenzí​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96" name="Google Shape;19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9175" y="395662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9250" y="2660475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71488" y="266047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8"/>
          <p:cNvSpPr txBox="1"/>
          <p:nvPr/>
        </p:nvSpPr>
        <p:spPr>
          <a:xfrm>
            <a:off x="3565300" y="3282948"/>
            <a:ext cx="15951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Všechny recenze </a:t>
            </a: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vám zůstávají​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0" name="Google Shape;20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5500" y="395662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8"/>
          <p:cNvSpPr txBox="1"/>
          <p:nvPr/>
        </p:nvSpPr>
        <p:spPr>
          <a:xfrm>
            <a:off x="530750" y="4543200"/>
            <a:ext cx="10095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Hezké​</a:t>
            </a:r>
            <a:endParaRPr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widgety​</a:t>
            </a:r>
            <a:endParaRPr b="1" sz="12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1573550"/>
            <a:ext cx="3403389" cy="65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9837" y="1573552"/>
            <a:ext cx="1309125" cy="658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